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Roboto Slab"/>
      <p:regular r:id="rId39"/>
      <p:bold r:id="rId40"/>
    </p:embeddedFont>
    <p:embeddedFont>
      <p:font typeface="Robo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Sergey Pli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-bold.fntdata"/><Relationship Id="rId20" Type="http://schemas.openxmlformats.org/officeDocument/2006/relationships/slide" Target="slides/slide14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6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5.xml"/><Relationship Id="rId43" Type="http://schemas.openxmlformats.org/officeDocument/2006/relationships/font" Target="fonts/Robo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Slab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8-23T03:04:16.192">
    <p:pos x="2163" y="1261"/>
    <p:text>Hahahaha. Love it!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db93f54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3db93f54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db93f54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3db93f54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db93f54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db93f54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db93f54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3db93f54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db93f54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db93f54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e9e118d8e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e9e118d8e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e9e8d597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e9e8d597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e9e8d59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e9e8d59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e9e8d597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e9e8d597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e9e8d597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e9e8d597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3e2bd1ff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3e2bd1ff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e9e8d597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e9e8d597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db93f542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3db93f542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fca27b0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fca27b0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db93f542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db93f542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3db93f542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3db93f542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db93f542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db93f542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e180e2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e180e2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e180e2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e180e2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db93f542_5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db93f542_5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fe180e25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fe180e25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db93f54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db93f54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fe180e25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fe180e25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fe180e25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fe180e25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3d882604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3d882604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db93f542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db93f542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3db93f542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3db93f54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e9e8d597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e9e8d597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3db93f5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3db93f5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db93f54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3db93f54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db93f54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db93f54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g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gif"/><Relationship Id="rId4" Type="http://schemas.openxmlformats.org/officeDocument/2006/relationships/image" Target="../media/image4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gif"/><Relationship Id="rId4" Type="http://schemas.openxmlformats.org/officeDocument/2006/relationships/image" Target="../media/image15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gif"/><Relationship Id="rId4" Type="http://schemas.openxmlformats.org/officeDocument/2006/relationships/image" Target="../media/image46.png"/><Relationship Id="rId5" Type="http://schemas.openxmlformats.org/officeDocument/2006/relationships/image" Target="../media/image32.gif"/><Relationship Id="rId6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gif"/><Relationship Id="rId4" Type="http://schemas.openxmlformats.org/officeDocument/2006/relationships/image" Target="../media/image21.gif"/><Relationship Id="rId5" Type="http://schemas.openxmlformats.org/officeDocument/2006/relationships/image" Target="../media/image1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802.01933.pdf" TargetMode="External"/><Relationship Id="rId4" Type="http://schemas.openxmlformats.org/officeDocument/2006/relationships/hyperlink" Target="https://www.sciencedirect.com/science/article/pii/S0020025512007098" TargetMode="External"/><Relationship Id="rId5" Type="http://schemas.openxmlformats.org/officeDocument/2006/relationships/hyperlink" Target="https://arxiv.org/abs/1703.01365" TargetMode="External"/><Relationship Id="rId6" Type="http://schemas.openxmlformats.org/officeDocument/2006/relationships/hyperlink" Target="https://www.sciencedirect.com/science/article/pii/S0304380002000649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311.2901.pdf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rxiv.org/pdf/1802.01933.pdf" TargetMode="External"/><Relationship Id="rId4" Type="http://schemas.openxmlformats.org/officeDocument/2006/relationships/hyperlink" Target="http://blog.qure.ai/notes/deep-learning-visualization-gradient-based-methods" TargetMode="External"/><Relationship Id="rId5" Type="http://schemas.openxmlformats.org/officeDocument/2006/relationships/hyperlink" Target="https://arxiv.org/abs/1610.02391" TargetMode="External"/><Relationship Id="rId6" Type="http://schemas.openxmlformats.org/officeDocument/2006/relationships/hyperlink" Target="https://arxiv.org/abs/1512.0415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Relationship Id="rId4" Type="http://schemas.openxmlformats.org/officeDocument/2006/relationships/image" Target="../media/image38.gif"/><Relationship Id="rId5" Type="http://schemas.openxmlformats.org/officeDocument/2006/relationships/image" Target="../media/image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41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43.jpg"/><Relationship Id="rId5" Type="http://schemas.openxmlformats.org/officeDocument/2006/relationships/image" Target="../media/image27.png"/><Relationship Id="rId6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Relationship Id="rId4" Type="http://schemas.openxmlformats.org/officeDocument/2006/relationships/image" Target="../media/image5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3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jpg"/><Relationship Id="rId4" Type="http://schemas.openxmlformats.org/officeDocument/2006/relationships/image" Target="../media/image30.png"/><Relationship Id="rId5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gif"/><Relationship Id="rId4" Type="http://schemas.openxmlformats.org/officeDocument/2006/relationships/image" Target="../media/image9.png"/><Relationship Id="rId5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7.gif"/><Relationship Id="rId5" Type="http://schemas.openxmlformats.org/officeDocument/2006/relationships/hyperlink" Target="http://super.abril.com.br/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Relationship Id="rId4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gif"/><Relationship Id="rId4" Type="http://schemas.openxmlformats.org/officeDocument/2006/relationships/image" Target="../media/image17.gif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Effect Characteristic Curve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177650" y="1354675"/>
            <a:ext cx="8930400" cy="17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Cortez et al. 2011, 2013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Standard Variable Variation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Some optimizations + proposed similarity metrics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Generalize to Multiple Dimensions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VEC Curve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Measure how output changes on input, and interpolate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VEC Contour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AutoNum type="arabicPeriod"/>
            </a:pPr>
            <a:r>
              <a:rPr lang="en">
                <a:solidFill>
                  <a:srgbClr val="FFFFFF"/>
                </a:solidFill>
              </a:rPr>
              <a:t>Visualization technique for 2-d variation cas</a:t>
            </a: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 rotWithShape="1">
          <a:blip r:embed="rId3">
            <a:alphaModFix/>
          </a:blip>
          <a:srcRect b="21373" l="0" r="31726" t="23453"/>
          <a:stretch/>
        </p:blipFill>
        <p:spPr>
          <a:xfrm>
            <a:off x="0" y="4542825"/>
            <a:ext cx="495575" cy="6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400" y="1010425"/>
            <a:ext cx="2459100" cy="20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000" y="3082675"/>
            <a:ext cx="2459100" cy="19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575" y="3841175"/>
            <a:ext cx="5647601" cy="12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Randomization Approach</a:t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177650" y="1354675"/>
            <a:ext cx="8930400" cy="17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</a:t>
            </a:r>
            <a:r>
              <a:rPr b="1" lang="en">
                <a:solidFill>
                  <a:srgbClr val="FFFFFF"/>
                </a:solidFill>
              </a:rPr>
              <a:t>lden et al. 2002</a:t>
            </a:r>
            <a:endParaRPr b="1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Initially randomize many networks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the network with best prediction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Record product of input/output weights for each neuron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Record sum of input/output weights for each variable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Measure importance of input variable </a:t>
            </a:r>
            <a:b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with Garson’s Algorithm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Randomly permute the original response variable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Construct a new neural network using new response </a:t>
            </a:r>
            <a:b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initial weights from selected network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repeat steps (3-7d) a large number of times</a:t>
            </a:r>
            <a:endParaRPr sz="1400"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534" y="1934988"/>
            <a:ext cx="4028466" cy="210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 rotWithShape="1">
          <a:blip r:embed="rId4">
            <a:alphaModFix/>
          </a:blip>
          <a:srcRect b="21373" l="0" r="31726" t="23453"/>
          <a:stretch/>
        </p:blipFill>
        <p:spPr>
          <a:xfrm>
            <a:off x="0" y="4542825"/>
            <a:ext cx="495575" cy="6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Vectors for Classification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177650" y="1354675"/>
            <a:ext cx="8930400" cy="17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Bährens</a:t>
            </a:r>
            <a:r>
              <a:rPr b="1" lang="en">
                <a:solidFill>
                  <a:srgbClr val="FFFFFF"/>
                </a:solidFill>
              </a:rPr>
              <a:t> et al. 2010</a:t>
            </a:r>
            <a:endParaRPr b="1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Assuming a Bayesian Classifier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AutoNum type="arabicPeriod"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Explanation Vector is Defined as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AutoNum type="arabicPeriod"/>
            </a:pPr>
            <a:r>
              <a:t/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Local Explanation Vectors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Use estimation when the probability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Function is not explicitly available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some heuristics are needed when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Derivatives are zero, or don’t exist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Has not been applied to DNNs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21373" l="0" r="31726" t="23453"/>
          <a:stretch/>
        </p:blipFill>
        <p:spPr>
          <a:xfrm>
            <a:off x="0" y="4542825"/>
            <a:ext cx="495575" cy="6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44125"/>
            <a:ext cx="4196250" cy="37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9900" y="2626125"/>
            <a:ext cx="2428725" cy="4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0025" y="2198250"/>
            <a:ext cx="2468475" cy="2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0025" y="3138750"/>
            <a:ext cx="1694650" cy="36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Integrated Gradients</a:t>
            </a:r>
            <a:endParaRPr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177650" y="1354675"/>
            <a:ext cx="8930400" cy="17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Sundararaja et al. 2017 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Proposed “Axioms” for attribution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Sensitivity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Implementation Invariance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Completeness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Take a Walk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Find “Path” From Baseline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Input to Actual Input using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gradients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Accumulate Gradients via Integration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21373" l="0" r="31726" t="23453"/>
          <a:stretch/>
        </p:blipFill>
        <p:spPr>
          <a:xfrm>
            <a:off x="0" y="4542825"/>
            <a:ext cx="495575" cy="6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125" y="274675"/>
            <a:ext cx="4583451" cy="30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4348150" y="0"/>
            <a:ext cx="4583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Original                            IG                         Gradients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8150" y="3669925"/>
            <a:ext cx="4583400" cy="143441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4284550" y="3385650"/>
            <a:ext cx="4583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Original                            Perturbed       Sensitivity Map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475" y="4228075"/>
            <a:ext cx="4015676" cy="443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New Methods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177650" y="1354675"/>
            <a:ext cx="8930400" cy="17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/>
              <a:t>Molchanov et al 2019</a:t>
            </a:r>
            <a:r>
              <a:rPr lang="en" sz="1400"/>
              <a:t> - Importance Estimation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Similar to Datta et al. 2016 (Quantitative Input Influence)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Computes Importance of Particular parameters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Use second-order Taylor Expansion to avoid computing M^2 computations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Equivalent to Estimating the </a:t>
            </a:r>
            <a:r>
              <a:rPr i="1" lang="en"/>
              <a:t>expected Fisher Information Matrix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Shu et al. 2019 </a:t>
            </a:r>
            <a:r>
              <a:rPr lang="en" sz="1400"/>
              <a:t>- Information Geometry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Uses a Riemannian manifold defined on the probability space</a:t>
            </a:r>
            <a:br>
              <a:rPr lang="en"/>
            </a:br>
            <a:r>
              <a:rPr lang="en"/>
              <a:t>Of outputs conditioned on parameters, inputs, and perturbation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Supposedly can be used to quickly detect pixels in input images</a:t>
            </a:r>
            <a:br>
              <a:rPr lang="en"/>
            </a:br>
            <a:r>
              <a:rPr lang="en"/>
              <a:t>which can be perturbed to affect classification</a:t>
            </a:r>
            <a:endParaRPr sz="1400"/>
          </a:p>
        </p:txBody>
      </p:sp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 b="21373" l="0" r="31726" t="23453"/>
          <a:stretch/>
        </p:blipFill>
        <p:spPr>
          <a:xfrm>
            <a:off x="0" y="4542825"/>
            <a:ext cx="495575" cy="6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1475" y="168725"/>
            <a:ext cx="2362525" cy="22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3475" y="2967225"/>
            <a:ext cx="1701025" cy="19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 Analysis</a:t>
            </a:r>
            <a:endParaRPr/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387900" y="1489825"/>
            <a:ext cx="8368200" cy="17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SA conceptually?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 one or two algorithms for SA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it use partial derivatives, variance decomposition, something else?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does it capture and what does it not capture?</a:t>
            </a:r>
            <a:endParaRPr/>
          </a:p>
        </p:txBody>
      </p: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387900" y="3502300"/>
            <a:ext cx="8368200" cy="17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https://arxiv.org/pdf/1802.01933.pdf</a:t>
            </a:r>
            <a:r>
              <a:rPr lang="en"/>
              <a:t> (section 8.1)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examples of SA: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https://www.sciencedirect.com/science/article/pii/S0020025512007098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https://arxiv.org/abs/1703.01365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https://www.sciencedirect.com/science/article/pii/S0304380002000649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(briefly covers several methods)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Deconvolution</a:t>
            </a:r>
            <a:endParaRPr/>
          </a:p>
        </p:txBody>
      </p:sp>
      <p:sp>
        <p:nvSpPr>
          <p:cNvPr id="201" name="Google Shape;201;p28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Deconvolution</a:t>
            </a:r>
            <a:endParaRPr/>
          </a:p>
        </p:txBody>
      </p:sp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387900" y="1489825"/>
            <a:ext cx="8368200" cy="17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/>
              <a:t>How does a convolutional layer work (brief)?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deconvolution and how does it work?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information does it provide?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87900" y="3373250"/>
            <a:ext cx="8368200" cy="17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Primary source for deconvolutions for model interpretation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https://arxiv.org/pdf/1311.2901.pdf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Methods</a:t>
            </a:r>
            <a:endParaRPr/>
          </a:p>
        </p:txBody>
      </p:sp>
      <p:sp>
        <p:nvSpPr>
          <p:cNvPr id="214" name="Google Shape;214;p30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Saliency</a:t>
            </a: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387900" y="1489824"/>
            <a:ext cx="83682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saliency and the base concept of backpropagation for model interpretation?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some popular frameworks?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CAM and grad CAM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information does it provide?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is it lacking?</a:t>
            </a:r>
            <a:endParaRPr/>
          </a:p>
        </p:txBody>
      </p:sp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387900" y="3612925"/>
            <a:ext cx="83682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https://arxiv.org/pdf/1802.01933.pdf</a:t>
            </a:r>
            <a:r>
              <a:rPr lang="en"/>
              <a:t> (section 7.1)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http://blog.qure.ai/notes/deep-learning-visualization-gradient-based-methods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https://arxiv.org/abs/1610.02391</a:t>
            </a:r>
            <a:r>
              <a:rPr lang="en"/>
              <a:t> (grad-CAM)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https://arxiv.org/abs/1512.04150</a:t>
            </a:r>
            <a:r>
              <a:rPr lang="en"/>
              <a:t> (CAM)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1191875" y="1504025"/>
            <a:ext cx="2653200" cy="1199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Model Interpretation?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550" y="1983850"/>
            <a:ext cx="3426650" cy="35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750" y="1983848"/>
            <a:ext cx="3252575" cy="315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8426" y="1601826"/>
            <a:ext cx="1735493" cy="9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5733125" y="1504025"/>
            <a:ext cx="2104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??????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Saliency</a:t>
            </a:r>
            <a:endParaRPr/>
          </a:p>
        </p:txBody>
      </p:sp>
      <p:sp>
        <p:nvSpPr>
          <p:cNvPr id="227" name="Google Shape;227;p3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Saliency</a:t>
            </a:r>
            <a:endParaRPr/>
          </a:p>
        </p:txBody>
      </p:sp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387900" y="1489825"/>
            <a:ext cx="71268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/>
              <a:t>Calculates d</a:t>
            </a:r>
            <a:r>
              <a:rPr lang="en"/>
              <a:t>y/dx to be projected onto the input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/>
              <a:t>Calculate the scalar gradient from a given class c w.r.t. pixel x</a:t>
            </a:r>
            <a:r>
              <a:rPr baseline="-25000" lang="en"/>
              <a:t>i</a:t>
            </a:r>
            <a:r>
              <a:rPr lang="en"/>
              <a:t> to give heatmap L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Overlay input image x with L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 b="0" l="0" r="0" t="39635"/>
          <a:stretch/>
        </p:blipFill>
        <p:spPr>
          <a:xfrm>
            <a:off x="896050" y="3096125"/>
            <a:ext cx="6433428" cy="154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Activation Mapping (CAM)</a:t>
            </a:r>
            <a:endParaRPr/>
          </a:p>
        </p:txBody>
      </p:sp>
      <p:sp>
        <p:nvSpPr>
          <p:cNvPr id="240" name="Google Shape;240;p34"/>
          <p:cNvSpPr txBox="1"/>
          <p:nvPr>
            <p:ph idx="1" type="body"/>
          </p:nvPr>
        </p:nvSpPr>
        <p:spPr>
          <a:xfrm>
            <a:off x="61525" y="1227650"/>
            <a:ext cx="54801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a global average pooling (GAP) layer as final layer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GAP converts the activated final convolutional layer (A</a:t>
            </a:r>
            <a:r>
              <a:rPr baseline="-25000" lang="en"/>
              <a:t>k</a:t>
            </a:r>
            <a:r>
              <a:rPr lang="en"/>
              <a:t>) into a scalar a</a:t>
            </a:r>
            <a:r>
              <a:rPr baseline="-25000" lang="en"/>
              <a:t>k</a:t>
            </a:r>
            <a:r>
              <a:rPr lang="en"/>
              <a:t> for all K channels of the previous layer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final linear layer learns the prediction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 single weight value (w) connects the pooling layer to each output class, 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This weight value is multiplied with the activated convolutional layer and summed over all channels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Scale L to the size of x and overlay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must train with GAP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800" y="1258275"/>
            <a:ext cx="3562200" cy="35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5788" y="3735950"/>
            <a:ext cx="117157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Gradient-weighted CAM </a:t>
            </a:r>
            <a:r>
              <a:rPr lang="en"/>
              <a:t>(grad-CAM)</a:t>
            </a:r>
            <a:endParaRPr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0" y="1311150"/>
            <a:ext cx="48912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grad-CAM does not require retraining with a GAP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Gradients from a class are propagated to each channel of the final convolutional 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weighted channels are summed together and passed through a ReLU to provide the final map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5"/>
          <p:cNvSpPr txBox="1"/>
          <p:nvPr/>
        </p:nvSpPr>
        <p:spPr>
          <a:xfrm>
            <a:off x="4891200" y="1347675"/>
            <a:ext cx="42528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channel k of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convolutional layer A and gradient w from class c w.r.t. A: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35"/>
          <p:cNvPicPr preferRelativeResize="0"/>
          <p:nvPr/>
        </p:nvPicPr>
        <p:blipFill rotWithShape="1">
          <a:blip r:embed="rId3">
            <a:alphaModFix/>
          </a:blip>
          <a:srcRect b="7959" l="4115" r="54567" t="21973"/>
          <a:stretch/>
        </p:blipFill>
        <p:spPr>
          <a:xfrm>
            <a:off x="1703000" y="3535125"/>
            <a:ext cx="2869000" cy="16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050" y="2495513"/>
            <a:ext cx="2747094" cy="6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 rotWithShape="1">
          <a:blip r:embed="rId3">
            <a:alphaModFix/>
          </a:blip>
          <a:srcRect b="7959" l="54617" r="4065" t="21973"/>
          <a:stretch/>
        </p:blipFill>
        <p:spPr>
          <a:xfrm>
            <a:off x="4572000" y="3535150"/>
            <a:ext cx="2869000" cy="16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nterpretable </a:t>
            </a:r>
            <a:r>
              <a:rPr lang="en"/>
              <a:t>Inputs</a:t>
            </a:r>
            <a:endParaRPr/>
          </a:p>
        </p:txBody>
      </p:sp>
      <p:sp>
        <p:nvSpPr>
          <p:cNvPr id="258" name="Google Shape;258;p36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nterpretable </a:t>
            </a:r>
            <a:r>
              <a:rPr lang="en"/>
              <a:t>Inputs</a:t>
            </a:r>
            <a:endParaRPr/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153700" y="1438900"/>
            <a:ext cx="66975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/>
              <a:t>Inputs (X) understandable by humans but not by machines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Text, images, etc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x=h(X’)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Where h(X’) maps values interpretable by a machine X’ to raw data such as text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Binary representations of text, bag-of-words, etc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bag of words"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025" y="3512975"/>
            <a:ext cx="4174850" cy="155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nterpreter gif" id="266" name="Google Shape;2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1100" y="1438900"/>
            <a:ext cx="190500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LIME</a:t>
            </a:r>
            <a:endParaRPr/>
          </a:p>
        </p:txBody>
      </p:sp>
      <p:sp>
        <p:nvSpPr>
          <p:cNvPr id="272" name="Google Shape;272;p38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Interpretable Model-agnostic Explanations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LIME</a:t>
            </a:r>
            <a:endParaRPr/>
          </a:p>
        </p:txBody>
      </p:sp>
      <p:sp>
        <p:nvSpPr>
          <p:cNvPr id="278" name="Google Shape;278;p39"/>
          <p:cNvSpPr txBox="1"/>
          <p:nvPr>
            <p:ph idx="1" type="body"/>
          </p:nvPr>
        </p:nvSpPr>
        <p:spPr>
          <a:xfrm>
            <a:off x="-142575" y="1177900"/>
            <a:ext cx="58863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/>
              <a:t>Given trained predictor f, with inputs X, X’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Randomly sample around image x’</a:t>
            </a:r>
            <a:r>
              <a:rPr baseline="-25000" lang="en"/>
              <a:t>i</a:t>
            </a:r>
            <a:r>
              <a:rPr lang="en"/>
              <a:t> </a:t>
            </a:r>
            <a:r>
              <a:rPr lang="en"/>
              <a:t>for z’</a:t>
            </a:r>
            <a:r>
              <a:rPr baseline="-25000" lang="en"/>
              <a:t>i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some linear classifier g (i.e. linear regression) and distance formula D: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25" y="2516549"/>
            <a:ext cx="34004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/>
          <p:nvPr/>
        </p:nvSpPr>
        <p:spPr>
          <a:xfrm>
            <a:off x="-142575" y="4152850"/>
            <a:ext cx="57837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Ω(g) is a time complexity constraint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LASSO can be used to find the best set of features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 result for limes meme" id="281" name="Google Shape;2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575" y="609601"/>
            <a:ext cx="3400425" cy="453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725" y="3887500"/>
            <a:ext cx="5473400" cy="3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725" y="3030563"/>
            <a:ext cx="474345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LIME - example (spam prediction)</a:t>
            </a:r>
            <a:endParaRPr/>
          </a:p>
        </p:txBody>
      </p:sp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173100" y="1459800"/>
            <a:ext cx="74334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/>
              <a:t>We classify text as spam or not spam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spam input, x = “For Christmas Song visit my channel! :)”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Perturbation of x: z = “For Song visit my channel! ;)”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Z’ = [1, 0, 1, 1, 1, 1, 1]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words present or not present of the perturbed sample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distance between x and z is the number of removed words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𝜋</a:t>
            </a:r>
            <a:r>
              <a:rPr baseline="-25000" lang="en"/>
              <a:t>x</a:t>
            </a:r>
            <a:r>
              <a:rPr lang="en"/>
              <a:t>(z) = .86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f(</a:t>
            </a:r>
            <a:r>
              <a:rPr lang="en"/>
              <a:t>“For Song visit my channel! ;)”</a:t>
            </a:r>
            <a:r>
              <a:rPr lang="en"/>
              <a:t>) = prediction of this sentence in original model = f(z)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g(</a:t>
            </a:r>
            <a:r>
              <a:rPr lang="en"/>
              <a:t> [1, 0, 1, 1, 1, 1, 1]</a:t>
            </a:r>
            <a:r>
              <a:rPr lang="en"/>
              <a:t>) = linear model trained over interpretable inputs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= </a:t>
            </a:r>
            <a:r>
              <a:rPr lang="en" sz="1400"/>
              <a:t>𝜋</a:t>
            </a:r>
            <a:r>
              <a:rPr baseline="-25000" lang="en" sz="1400"/>
              <a:t>x</a:t>
            </a:r>
            <a:r>
              <a:rPr lang="en" sz="1400"/>
              <a:t>(z) </a:t>
            </a:r>
            <a:r>
              <a:rPr lang="en"/>
              <a:t>[</a:t>
            </a:r>
            <a:r>
              <a:rPr lang="en"/>
              <a:t>f(“For Song visit my channel! ;)”) - g( [1, 0, 1, 1, 1, 1, 1])</a:t>
            </a:r>
            <a:r>
              <a:rPr lang="en"/>
              <a:t>]</a:t>
            </a:r>
            <a:r>
              <a:rPr baseline="30000" lang="en"/>
              <a:t>2</a:t>
            </a:r>
            <a:endParaRPr baseline="300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LIME - example </a:t>
            </a:r>
            <a:r>
              <a:rPr lang="en"/>
              <a:t>(spam prediction)</a:t>
            </a:r>
            <a:endParaRPr/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375" y="3055224"/>
            <a:ext cx="6249007" cy="208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1"/>
          <p:cNvPicPr preferRelativeResize="0"/>
          <p:nvPr/>
        </p:nvPicPr>
        <p:blipFill rotWithShape="1">
          <a:blip r:embed="rId4">
            <a:alphaModFix/>
          </a:blip>
          <a:srcRect b="0" l="0" r="0" t="37264"/>
          <a:stretch/>
        </p:blipFill>
        <p:spPr>
          <a:xfrm>
            <a:off x="387900" y="2248525"/>
            <a:ext cx="7419975" cy="8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1"/>
          <p:cNvSpPr txBox="1"/>
          <p:nvPr>
            <p:ph idx="1" type="body"/>
          </p:nvPr>
        </p:nvSpPr>
        <p:spPr>
          <a:xfrm>
            <a:off x="13200" y="1144125"/>
            <a:ext cx="91176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</a:t>
            </a:r>
            <a:r>
              <a:rPr lang="en"/>
              <a:t>e see that when Channel is removed, the probability drops dramatically. Weight is based on number of words dropped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is Important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87900" y="1489825"/>
            <a:ext cx="6659100" cy="3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/>
              <a:t>U</a:t>
            </a:r>
            <a:r>
              <a:rPr lang="en"/>
              <a:t>nderstanding</a:t>
            </a:r>
            <a:r>
              <a:rPr lang="en"/>
              <a:t> </a:t>
            </a:r>
            <a:r>
              <a:rPr b="1" lang="en"/>
              <a:t>D</a:t>
            </a:r>
            <a:r>
              <a:rPr b="1" lang="en"/>
              <a:t>ata</a:t>
            </a:r>
            <a:endParaRPr b="1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role of </a:t>
            </a:r>
            <a:r>
              <a:rPr b="1" lang="en"/>
              <a:t>input variables</a:t>
            </a:r>
            <a:endParaRPr b="1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the data even </a:t>
            </a:r>
            <a:r>
              <a:rPr b="1" lang="en"/>
              <a:t>useful?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</a:t>
            </a:r>
            <a:r>
              <a:rPr b="1" lang="en"/>
              <a:t>Models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Why certain </a:t>
            </a:r>
            <a:r>
              <a:rPr b="1" lang="en"/>
              <a:t>“decisions”</a:t>
            </a:r>
            <a:r>
              <a:rPr lang="en"/>
              <a:t> were made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Ethical/Legal understanding when things go wrong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Improving</a:t>
            </a:r>
            <a:r>
              <a:rPr lang="en"/>
              <a:t> models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Otherwise we’re just</a:t>
            </a:r>
            <a:r>
              <a:rPr b="1" lang="en"/>
              <a:t> guessing</a:t>
            </a:r>
            <a:endParaRPr b="1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Improvement is often </a:t>
            </a:r>
            <a:r>
              <a:rPr b="1" lang="en"/>
              <a:t>haphazard</a:t>
            </a:r>
            <a:r>
              <a:rPr lang="en"/>
              <a:t> and </a:t>
            </a:r>
            <a:r>
              <a:rPr b="1" lang="en"/>
              <a:t>narrow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Science</a:t>
            </a:r>
            <a:endParaRPr b="1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are </a:t>
            </a:r>
            <a:r>
              <a:rPr i="1" lang="en"/>
              <a:t>obligated</a:t>
            </a:r>
            <a:r>
              <a:rPr lang="en"/>
              <a:t> to give everyone a </a:t>
            </a:r>
            <a:r>
              <a:rPr i="1" lang="en"/>
              <a:t>chance</a:t>
            </a:r>
            <a:r>
              <a:rPr lang="en"/>
              <a:t> to</a:t>
            </a:r>
            <a:br>
              <a:rPr lang="en"/>
            </a:br>
            <a:r>
              <a:rPr lang="en"/>
              <a:t>understand what’s going on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900" y="1002275"/>
            <a:ext cx="2061175" cy="17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5817475" y="2525625"/>
            <a:ext cx="3072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interpret neurological function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3125" y="2859500"/>
            <a:ext cx="2476300" cy="14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6129625" y="4288450"/>
            <a:ext cx="2284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 not neural networks?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Shapley Values</a:t>
            </a:r>
            <a:endParaRPr/>
          </a:p>
        </p:txBody>
      </p:sp>
      <p:sp>
        <p:nvSpPr>
          <p:cNvPr id="303" name="Google Shape;303;p4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Shapley Values</a:t>
            </a:r>
            <a:endParaRPr/>
          </a:p>
        </p:txBody>
      </p:sp>
      <p:sp>
        <p:nvSpPr>
          <p:cNvPr id="309" name="Google Shape;309;p43"/>
          <p:cNvSpPr txBox="1"/>
          <p:nvPr>
            <p:ph idx="1" type="body"/>
          </p:nvPr>
        </p:nvSpPr>
        <p:spPr>
          <a:xfrm>
            <a:off x="0" y="1311150"/>
            <a:ext cx="66186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/>
              <a:t>Shapley values, as defined by game theory, are feature importances for multivariate linear models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all subsets of input features to calculate importance values for all features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i is a selected feature, and S is a given subset of all features F excluding i.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</a:t>
            </a:r>
            <a:r>
              <a:rPr baseline="-25000" lang="en"/>
              <a:t>S⋃i</a:t>
            </a:r>
            <a:r>
              <a:rPr lang="en"/>
              <a:t>(x</a:t>
            </a:r>
            <a:r>
              <a:rPr baseline="-25000" lang="en"/>
              <a:t>S⋃i</a:t>
            </a:r>
            <a:r>
              <a:rPr lang="en"/>
              <a:t>) is the function with feature i in place and f</a:t>
            </a:r>
            <a:r>
              <a:rPr baseline="-25000" lang="en"/>
              <a:t>s</a:t>
            </a:r>
            <a:r>
              <a:rPr lang="en"/>
              <a:t>(x</a:t>
            </a:r>
            <a:r>
              <a:rPr baseline="-25000" lang="en"/>
              <a:t>s</a:t>
            </a:r>
            <a:r>
              <a:rPr lang="en"/>
              <a:t>) is the model wherein i has been removed</a:t>
            </a:r>
            <a:endParaRPr/>
          </a:p>
        </p:txBody>
      </p:sp>
      <p:pic>
        <p:nvPicPr>
          <p:cNvPr id="310" name="Google Shape;3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750" y="4128850"/>
            <a:ext cx="42291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ley, Lloyd (1980).jpg" id="311" name="Google Shape;3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3275" y="1311150"/>
            <a:ext cx="20955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Shapley Values using LIME</a:t>
            </a:r>
            <a:endParaRPr/>
          </a:p>
        </p:txBody>
      </p:sp>
      <p:sp>
        <p:nvSpPr>
          <p:cNvPr id="317" name="Google Shape;317;p44"/>
          <p:cNvSpPr txBox="1"/>
          <p:nvPr/>
        </p:nvSpPr>
        <p:spPr>
          <a:xfrm>
            <a:off x="81225" y="2976000"/>
            <a:ext cx="47148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Where M is the number of features (words in our sentence) and |z| is the size of the subset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see the same equation from LIME with a different weight function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 result for lime memes" id="318" name="Google Shape;318;p44"/>
          <p:cNvPicPr preferRelativeResize="0"/>
          <p:nvPr/>
        </p:nvPicPr>
        <p:blipFill rotWithShape="1">
          <a:blip r:embed="rId3">
            <a:alphaModFix/>
          </a:blip>
          <a:srcRect b="6147" l="0" r="0" t="0"/>
          <a:stretch/>
        </p:blipFill>
        <p:spPr>
          <a:xfrm>
            <a:off x="4796025" y="2670500"/>
            <a:ext cx="4347975" cy="24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338" y="2176025"/>
            <a:ext cx="47434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350" y="1267813"/>
            <a:ext cx="4391025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DNN’s </a:t>
            </a:r>
            <a:r>
              <a:rPr lang="en">
                <a:highlight>
                  <a:srgbClr val="000000"/>
                </a:highlight>
              </a:rPr>
              <a:t>“Black Boxes”</a:t>
            </a:r>
            <a:r>
              <a:rPr lang="en"/>
              <a:t>?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87900" y="1292175"/>
            <a:ext cx="6659100" cy="31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/>
              <a:t>“Black Box” models are typically</a:t>
            </a:r>
            <a:br>
              <a:rPr lang="en"/>
            </a:br>
            <a:r>
              <a:rPr lang="en"/>
              <a:t>only described in terms of inputs and </a:t>
            </a:r>
            <a:br>
              <a:rPr lang="en"/>
            </a:br>
            <a:r>
              <a:rPr lang="en"/>
              <a:t>outputs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/>
              <a:t>Usually not!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Weights</a:t>
            </a:r>
            <a:r>
              <a:rPr lang="en"/>
              <a:t> are available!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Gradients</a:t>
            </a:r>
            <a:r>
              <a:rPr lang="en"/>
              <a:t> are available!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Architecture</a:t>
            </a:r>
            <a:r>
              <a:rPr lang="en"/>
              <a:t> is available!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DNNs are not </a:t>
            </a:r>
            <a:r>
              <a:rPr i="1" lang="en"/>
              <a:t>easily</a:t>
            </a:r>
            <a:r>
              <a:rPr lang="en"/>
              <a:t> </a:t>
            </a:r>
            <a:r>
              <a:rPr b="1" lang="en"/>
              <a:t>human-interpretable.</a:t>
            </a:r>
            <a:endParaRPr b="1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Methods for interpreting black boxes</a:t>
            </a:r>
            <a:br>
              <a:rPr lang="en"/>
            </a:br>
            <a:r>
              <a:rPr b="1" lang="en"/>
              <a:t>can still help!</a:t>
            </a:r>
            <a:endParaRPr b="1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950" y="1082075"/>
            <a:ext cx="3403750" cy="34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Ancient Methods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87900" y="1489825"/>
            <a:ext cx="6659100" cy="17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Measuring Gradient Norms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sensitive models have larger measures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 Validation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Hold out a validation set to compare models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Bayesian Model Comparison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Automatic penalization of  complex models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Weight Pruning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 weights that  minimally influence output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900" y="55900"/>
            <a:ext cx="547735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587" y="2917650"/>
            <a:ext cx="3154105" cy="17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5774138" y="4660900"/>
            <a:ext cx="29430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Bayesian Model Comparison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8575" y="593025"/>
            <a:ext cx="2657732" cy="20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5668575" y="2473188"/>
            <a:ext cx="29430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Cross Validation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5072138" y="228513"/>
            <a:ext cx="29430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               A                            B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 rot="5400000">
            <a:off x="7037038" y="1471150"/>
            <a:ext cx="29430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       X1                  X2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900"/>
            <a:ext cx="547735" cy="13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 Analysis</a:t>
            </a:r>
            <a:endParaRPr/>
          </a:p>
        </p:txBody>
      </p:sp>
      <p:sp>
        <p:nvSpPr>
          <p:cNvPr id="110" name="Google Shape;110;p18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</a:t>
            </a:r>
            <a:r>
              <a:rPr lang="en"/>
              <a:t>Inputs </a:t>
            </a:r>
            <a:r>
              <a:rPr lang="en"/>
              <a:t>affect</a:t>
            </a:r>
            <a:r>
              <a:rPr lang="en"/>
              <a:t> Outputs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650" y="252050"/>
            <a:ext cx="3823600" cy="4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5178650" y="4767350"/>
            <a:ext cx="4306800" cy="29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FFFFFF"/>
                </a:solidFill>
              </a:rPr>
              <a:t>Copyright: </a:t>
            </a:r>
            <a:r>
              <a:rPr i="1" lang="en" sz="1100" u="sng">
                <a:solidFill>
                  <a:schemeClr val="hlink"/>
                </a:solidFill>
                <a:hlinkClick r:id="rId5"/>
              </a:rPr>
              <a:t>Superinteressante magazine, Editora Abril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3850" y="2002212"/>
            <a:ext cx="2369625" cy="205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357750" y="1215513"/>
            <a:ext cx="3694574" cy="36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Inputs affect Outputs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23000"/>
            <a:ext cx="952800" cy="14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8200" y="1059300"/>
            <a:ext cx="6887900" cy="391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6026250" y="4859000"/>
            <a:ext cx="4306800" cy="29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Copyright: Einat Naaman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Ancient Methods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87900" y="1489825"/>
            <a:ext cx="4973400" cy="17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Györgyi 1990, Scardi 1999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white noise to inputs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Garson 1991, Goh 1995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Measure sum of absolute value of weights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/>
              <a:t>Dapper 1998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SensoNet - Learn a “Sensitivity” Weight for Each Variable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/>
              <a:t>Lek 1995-1999, Özesmi 1998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Vary input variables within some range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Break up into intervals or use summary stats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Construct “Contribution Plots”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21373" l="0" r="31726" t="23453"/>
          <a:stretch/>
        </p:blipFill>
        <p:spPr>
          <a:xfrm>
            <a:off x="0" y="4542825"/>
            <a:ext cx="495575" cy="6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900"/>
            <a:ext cx="547735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5265000" y="4765500"/>
            <a:ext cx="37869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Olden et al. 2002-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Lek’s Algorithm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2450" y="222750"/>
            <a:ext cx="3343650" cy="442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900" y="55900"/>
            <a:ext cx="547735" cy="13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